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2" r:id="rId5"/>
    <p:sldId id="264" r:id="rId6"/>
    <p:sldId id="263" r:id="rId7"/>
    <p:sldId id="266" r:id="rId8"/>
    <p:sldId id="267" r:id="rId9"/>
    <p:sldId id="260" r:id="rId10"/>
    <p:sldId id="261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6600CC"/>
    </p:penClr>
  </p:showPr>
  <p:clrMru>
    <a:srgbClr val="000000"/>
    <a:srgbClr val="F8F8F8"/>
    <a:srgbClr val="6600CC"/>
    <a:srgbClr val="009900"/>
    <a:srgbClr val="FF3300"/>
    <a:srgbClr val="33CC33"/>
    <a:srgbClr val="9973FF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>
        <p:scale>
          <a:sx n="60" d="100"/>
          <a:sy n="60" d="100"/>
        </p:scale>
        <p:origin x="-696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52E61C1-46FA-4E23-844E-CDFAEAAE17AA}" type="datetimeFigureOut">
              <a:rPr lang="en-US"/>
              <a:pPr>
                <a:defRPr/>
              </a:pPr>
              <a:t>9/18/2014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E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IE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47C3EEF-993B-45CB-AF12-5F6913882512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E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E7F3712-E321-4728-A0D7-FF97CEFED3DE}" type="slidenum">
              <a:rPr lang="en-IE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7C3EEF-993B-45CB-AF12-5F6913882512}" type="slidenum">
              <a:rPr lang="en-IE" smtClean="0"/>
              <a:pPr>
                <a:defRPr/>
              </a:pPr>
              <a:t>10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E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A5A7526-1EEF-46D1-851D-08030119E316}" type="slidenum">
              <a:rPr lang="en-IE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E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F57502C-5C31-43F9-9037-18C0E65EE7AC}" type="slidenum">
              <a:rPr lang="en-IE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7C3EEF-993B-45CB-AF12-5F6913882512}" type="slidenum">
              <a:rPr lang="en-IE" smtClean="0"/>
              <a:pPr>
                <a:defRPr/>
              </a:pPr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7C3EEF-993B-45CB-AF12-5F6913882512}" type="slidenum">
              <a:rPr lang="en-IE" smtClean="0"/>
              <a:pPr>
                <a:defRPr/>
              </a:pPr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7C3EEF-993B-45CB-AF12-5F6913882512}" type="slidenum">
              <a:rPr lang="en-IE" smtClean="0"/>
              <a:pPr>
                <a:defRPr/>
              </a:pPr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7C3EEF-993B-45CB-AF12-5F6913882512}" type="slidenum">
              <a:rPr lang="en-IE" smtClean="0"/>
              <a:pPr>
                <a:defRPr/>
              </a:pPr>
              <a:t>7</a:t>
            </a:fld>
            <a:endParaRPr lang="en-I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7C3EEF-993B-45CB-AF12-5F6913882512}" type="slidenum">
              <a:rPr lang="en-IE" smtClean="0"/>
              <a:pPr>
                <a:defRPr/>
              </a:pPr>
              <a:t>8</a:t>
            </a:fld>
            <a:endParaRPr lang="en-I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E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81D3C31-CDFD-4123-BD83-19BEE250A705}" type="slidenum">
              <a:rPr lang="en-IE"/>
              <a:pPr/>
              <a:t>9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0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IE"/>
          </a:p>
        </p:txBody>
      </p:sp>
      <p:grpSp>
        <p:nvGrpSpPr>
          <p:cNvPr id="5" name="Group 60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28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IE"/>
            </a:p>
          </p:txBody>
        </p:sp>
        <p:sp>
          <p:nvSpPr>
            <p:cNvPr id="7" name="Freeform 29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IE"/>
            </a:p>
          </p:txBody>
        </p:sp>
        <p:sp>
          <p:nvSpPr>
            <p:cNvPr id="8" name="Freeform 30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IE"/>
            </a:p>
          </p:txBody>
        </p:sp>
        <p:grpSp>
          <p:nvGrpSpPr>
            <p:cNvPr id="9" name="Group 57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31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IE"/>
              </a:p>
            </p:txBody>
          </p:sp>
          <p:sp>
            <p:nvSpPr>
              <p:cNvPr id="11" name="Freeform 32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IE"/>
              </a:p>
            </p:txBody>
          </p:sp>
          <p:sp>
            <p:nvSpPr>
              <p:cNvPr id="12" name="Freeform 33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IE"/>
              </a:p>
            </p:txBody>
          </p:sp>
          <p:sp>
            <p:nvSpPr>
              <p:cNvPr id="13" name="Freeform 34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IE"/>
              </a:p>
            </p:txBody>
          </p:sp>
          <p:sp>
            <p:nvSpPr>
              <p:cNvPr id="14" name="Freeform 35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IE"/>
              </a:p>
            </p:txBody>
          </p:sp>
        </p:grpSp>
      </p:grpSp>
      <p:grpSp>
        <p:nvGrpSpPr>
          <p:cNvPr id="15" name="Group 59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37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IE"/>
            </a:p>
          </p:txBody>
        </p:sp>
        <p:sp>
          <p:nvSpPr>
            <p:cNvPr id="17" name="Freeform 38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IE"/>
            </a:p>
          </p:txBody>
        </p:sp>
        <p:sp>
          <p:nvSpPr>
            <p:cNvPr id="18" name="Freeform 39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IE"/>
            </a:p>
          </p:txBody>
        </p:sp>
        <p:grpSp>
          <p:nvGrpSpPr>
            <p:cNvPr id="19" name="Group 58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40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IE"/>
              </a:p>
            </p:txBody>
          </p:sp>
          <p:sp>
            <p:nvSpPr>
              <p:cNvPr id="21" name="Freeform 41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IE"/>
              </a:p>
            </p:txBody>
          </p:sp>
          <p:sp>
            <p:nvSpPr>
              <p:cNvPr id="22" name="Freeform 42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IE"/>
              </a:p>
            </p:txBody>
          </p:sp>
          <p:sp>
            <p:nvSpPr>
              <p:cNvPr id="23" name="Freeform 43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IE"/>
              </a:p>
            </p:txBody>
          </p:sp>
          <p:sp>
            <p:nvSpPr>
              <p:cNvPr id="24" name="Freeform 44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IE"/>
              </a:p>
            </p:txBody>
          </p:sp>
        </p:grpSp>
      </p:grpSp>
      <p:sp>
        <p:nvSpPr>
          <p:cNvPr id="25" name="Freeform 45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IE"/>
          </a:p>
        </p:txBody>
      </p:sp>
      <p:sp>
        <p:nvSpPr>
          <p:cNvPr id="26" name="Freeform 4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IE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A0F2204-CCAC-45C4-9B11-06844DE867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C4E14-DB52-4E07-AA16-BE2F6D528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A28DE-709A-4237-B087-E039D9C5BF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2F5F05-5F47-414F-A9B8-AA7F9BDA36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88DA0-DEE5-4F9F-A597-88245B4B23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48365-CCE2-4A5C-BFBC-37C0EAB674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42109-C136-4BF3-B50E-BCA32F7C68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9F21A-91FB-4341-8099-E2368811B5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8154A-D4EA-4EDE-8859-1496AF53EE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B9556-877A-44AB-9556-7DC591AC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89171-67DF-464D-A20F-34F361600E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Freeform 24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IE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BA3240C3-0F1E-48A6-B2F8-0B5437DCB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51" name="Freeform 27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IE"/>
          </a:p>
        </p:txBody>
      </p:sp>
      <p:sp>
        <p:nvSpPr>
          <p:cNvPr id="1053" name="Freeform 2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IE"/>
          </a:p>
        </p:txBody>
      </p:sp>
      <p:grpSp>
        <p:nvGrpSpPr>
          <p:cNvPr id="1034" name="Group 142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46" name="Freeform 22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IE"/>
            </a:p>
          </p:txBody>
        </p:sp>
        <p:sp>
          <p:nvSpPr>
            <p:cNvPr id="1047" name="Freeform 23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IE"/>
            </a:p>
          </p:txBody>
        </p:sp>
        <p:sp>
          <p:nvSpPr>
            <p:cNvPr id="1049" name="Freeform 25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IE"/>
            </a:p>
          </p:txBody>
        </p:sp>
        <p:sp>
          <p:nvSpPr>
            <p:cNvPr id="1050" name="Freeform 26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IE"/>
            </a:p>
          </p:txBody>
        </p:sp>
        <p:sp>
          <p:nvSpPr>
            <p:cNvPr id="1057" name="Freeform 33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IE"/>
            </a:p>
          </p:txBody>
        </p:sp>
        <p:sp>
          <p:nvSpPr>
            <p:cNvPr id="1058" name="Freeform 34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IE"/>
            </a:p>
          </p:txBody>
        </p:sp>
        <p:sp>
          <p:nvSpPr>
            <p:cNvPr id="1059" name="Freeform 35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IE"/>
            </a:p>
          </p:txBody>
        </p:sp>
        <p:sp>
          <p:nvSpPr>
            <p:cNvPr id="1060" name="Freeform 36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IE"/>
            </a:p>
          </p:txBody>
        </p:sp>
        <p:sp>
          <p:nvSpPr>
            <p:cNvPr id="1061" name="Freeform 37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IE"/>
            </a:p>
          </p:txBody>
        </p:sp>
        <p:grpSp>
          <p:nvGrpSpPr>
            <p:cNvPr id="3" name="Group 137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" name="Group 128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73" name="Freeform 49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IE"/>
                </a:p>
              </p:txBody>
            </p:sp>
            <p:sp>
              <p:nvSpPr>
                <p:cNvPr id="1077" name="Freeform 5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IE"/>
                </a:p>
              </p:txBody>
            </p:sp>
            <p:sp>
              <p:nvSpPr>
                <p:cNvPr id="1080" name="Freeform 56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IE"/>
                </a:p>
              </p:txBody>
            </p:sp>
          </p:grpSp>
          <p:sp>
            <p:nvSpPr>
              <p:cNvPr id="1070" name="Freeform 46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IE"/>
              </a:p>
            </p:txBody>
          </p:sp>
          <p:sp>
            <p:nvSpPr>
              <p:cNvPr id="1074" name="Freeform 50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IE"/>
              </a:p>
            </p:txBody>
          </p:sp>
          <p:sp>
            <p:nvSpPr>
              <p:cNvPr id="1075" name="Freeform 51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IE"/>
              </a:p>
            </p:txBody>
          </p:sp>
          <p:grpSp>
            <p:nvGrpSpPr>
              <p:cNvPr id="5" name="Group 126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56" name="Freeform 32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IE"/>
                </a:p>
              </p:txBody>
            </p:sp>
            <p:sp>
              <p:nvSpPr>
                <p:cNvPr id="1069" name="Freeform 45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IE"/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IE"/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IE"/>
                </a:p>
              </p:txBody>
            </p:sp>
            <p:sp>
              <p:nvSpPr>
                <p:cNvPr id="1076" name="Freeform 52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IE"/>
                </a:p>
              </p:txBody>
            </p:sp>
            <p:sp>
              <p:nvSpPr>
                <p:cNvPr id="1078" name="Freeform 5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IE"/>
                </a:p>
              </p:txBody>
            </p:sp>
            <p:sp>
              <p:nvSpPr>
                <p:cNvPr id="1079" name="Freeform 5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IE"/>
                </a:p>
              </p:txBody>
            </p:sp>
            <p:sp>
              <p:nvSpPr>
                <p:cNvPr id="1081" name="Freeform 57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IE"/>
                </a:p>
              </p:txBody>
            </p:sp>
          </p:grpSp>
        </p:grpSp>
      </p:grpSp>
      <p:grpSp>
        <p:nvGrpSpPr>
          <p:cNvPr id="1035" name="Group 136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52" name="Freeform 2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IE"/>
            </a:p>
          </p:txBody>
        </p:sp>
        <p:sp>
          <p:nvSpPr>
            <p:cNvPr id="1083" name="Freeform 5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IE"/>
            </a:p>
          </p:txBody>
        </p:sp>
      </p:grpSp>
      <p:grpSp>
        <p:nvGrpSpPr>
          <p:cNvPr id="1036" name="Group 141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132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54" name="Freeform 30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IE"/>
              </a:p>
            </p:txBody>
          </p:sp>
          <p:grpSp>
            <p:nvGrpSpPr>
              <p:cNvPr id="1040" name="Group 131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55" name="Freeform 31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IE"/>
                </a:p>
              </p:txBody>
            </p:sp>
            <p:sp>
              <p:nvSpPr>
                <p:cNvPr id="1062" name="Freeform 38"/>
                <p:cNvSpPr>
                  <a:spLocks/>
                </p:cNvSpPr>
                <p:nvPr userDrawn="1"/>
              </p:nvSpPr>
              <p:spPr bwMode="auto">
                <a:xfrm rot="-3172564">
                  <a:off x="5049" y="331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IE"/>
                </a:p>
              </p:txBody>
            </p:sp>
            <p:sp>
              <p:nvSpPr>
                <p:cNvPr id="1063" name="Freeform 39"/>
                <p:cNvSpPr>
                  <a:spLocks/>
                </p:cNvSpPr>
                <p:nvPr userDrawn="1"/>
              </p:nvSpPr>
              <p:spPr bwMode="auto">
                <a:xfrm rot="-3172564">
                  <a:off x="4859" y="181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IE"/>
                </a:p>
              </p:txBody>
            </p:sp>
            <p:sp>
              <p:nvSpPr>
                <p:cNvPr id="1064" name="Freeform 40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IE"/>
                </a:p>
              </p:txBody>
            </p:sp>
            <p:sp>
              <p:nvSpPr>
                <p:cNvPr id="1065" name="Freeform 41"/>
                <p:cNvSpPr>
                  <a:spLocks/>
                </p:cNvSpPr>
                <p:nvPr userDrawn="1"/>
              </p:nvSpPr>
              <p:spPr bwMode="auto">
                <a:xfrm rot="-3172564">
                  <a:off x="5298" y="896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IE"/>
                </a:p>
              </p:txBody>
            </p:sp>
            <p:sp>
              <p:nvSpPr>
                <p:cNvPr id="1066" name="Freeform 42"/>
                <p:cNvSpPr>
                  <a:spLocks/>
                </p:cNvSpPr>
                <p:nvPr userDrawn="1"/>
              </p:nvSpPr>
              <p:spPr bwMode="auto">
                <a:xfrm rot="-3172564">
                  <a:off x="5253" y="805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IE"/>
                </a:p>
              </p:txBody>
            </p:sp>
            <p:sp>
              <p:nvSpPr>
                <p:cNvPr id="1067" name="Freeform 43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IE"/>
                </a:p>
              </p:txBody>
            </p:sp>
            <p:sp>
              <p:nvSpPr>
                <p:cNvPr id="1068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49" y="141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IE"/>
                </a:p>
              </p:txBody>
            </p:sp>
          </p:grpSp>
        </p:grpSp>
        <p:sp>
          <p:nvSpPr>
            <p:cNvPr id="1164" name="Line 140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IE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ingsendgns.ie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s://twitter.com/MissLynnsClas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days.ie/articles/Transition-from-Primary-School-to-Secondary-Schoo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avanvec.ie/VirginiaCollege/Publications/Parents%20The%20Transition%20To%20Secondary%20School.pdf" TargetMode="External"/><Relationship Id="rId4" Type="http://schemas.openxmlformats.org/officeDocument/2006/relationships/hyperlink" Target="http://www.npc.ie/attachments/ad24064a-97b6-4785-a3a1-e6d0be2fb200.PD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IE" sz="6000" smtClean="0">
                <a:latin typeface="Sassoon Primary Infant" pitchFamily="2" charset="0"/>
              </a:rPr>
              <a:t>Welcome!</a:t>
            </a:r>
            <a:endParaRPr lang="en-US" sz="6000" smtClean="0">
              <a:latin typeface="Sassoon Primary Infant" pitchFamily="2" charset="0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Class 2014 - 2015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692696"/>
            <a:ext cx="778674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600" dirty="0" smtClean="0"/>
              <a:t>Don’t forget to visit our website...</a:t>
            </a:r>
          </a:p>
          <a:p>
            <a:pPr algn="ctr"/>
            <a:endParaRPr lang="en-IE" sz="3600" dirty="0"/>
          </a:p>
          <a:p>
            <a:pPr algn="ctr"/>
            <a:endParaRPr lang="en-IE" sz="3600" dirty="0" smtClean="0"/>
          </a:p>
          <a:p>
            <a:pPr algn="ctr"/>
            <a:r>
              <a:rPr lang="en-IE" sz="3600" dirty="0" smtClean="0">
                <a:solidFill>
                  <a:schemeClr val="tx2"/>
                </a:solidFill>
                <a:hlinkClick r:id="rId3"/>
              </a:rPr>
              <a:t>www.ringsendgns.ie</a:t>
            </a:r>
            <a:endParaRPr lang="en-IE" sz="3600" dirty="0" smtClean="0">
              <a:solidFill>
                <a:schemeClr val="tx2"/>
              </a:solidFill>
            </a:endParaRPr>
          </a:p>
          <a:p>
            <a:pPr algn="ctr"/>
            <a:endParaRPr lang="en-IE" sz="3600" dirty="0">
              <a:solidFill>
                <a:schemeClr val="tx2"/>
              </a:solidFill>
            </a:endParaRPr>
          </a:p>
          <a:p>
            <a:pPr algn="ctr"/>
            <a:r>
              <a:rPr lang="en-IE" sz="3600" dirty="0" smtClean="0">
                <a:solidFill>
                  <a:srgbClr val="000000"/>
                </a:solidFill>
              </a:rPr>
              <a:t>Thank you</a:t>
            </a:r>
          </a:p>
          <a:p>
            <a:pPr algn="ctr"/>
            <a:endParaRPr lang="en-IE" sz="3600" dirty="0" smtClean="0">
              <a:solidFill>
                <a:srgbClr val="000000"/>
              </a:solidFill>
            </a:endParaRPr>
          </a:p>
          <a:p>
            <a:pPr algn="ctr"/>
            <a:r>
              <a:rPr lang="en-IE" sz="3600" dirty="0" smtClean="0">
                <a:solidFill>
                  <a:srgbClr val="000000"/>
                </a:solidFill>
              </a:rPr>
              <a:t>           </a:t>
            </a:r>
            <a:r>
              <a:rPr lang="en-IE" sz="3600" dirty="0" smtClean="0">
                <a:solidFill>
                  <a:srgbClr val="000000"/>
                </a:solidFill>
                <a:latin typeface="Calibri" pitchFamily="34" charset="0"/>
              </a:rPr>
              <a:t>@MissLynnsClass</a:t>
            </a:r>
          </a:p>
          <a:p>
            <a:pPr algn="ctr"/>
            <a:endParaRPr lang="en-IE" sz="3600" dirty="0">
              <a:solidFill>
                <a:srgbClr val="000000"/>
              </a:solidFill>
            </a:endParaRPr>
          </a:p>
        </p:txBody>
      </p:sp>
      <p:pic>
        <p:nvPicPr>
          <p:cNvPr id="3" name="Picture 2" descr="twitter.jpg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31640" y="4509120"/>
            <a:ext cx="2169220" cy="697445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847708"/>
          </a:xfrm>
        </p:spPr>
        <p:txBody>
          <a:bodyPr/>
          <a:lstStyle/>
          <a:p>
            <a:pPr eaLnBrk="1" hangingPunct="1"/>
            <a:r>
              <a:rPr lang="en-IE" sz="4800" dirty="0" smtClean="0">
                <a:latin typeface="Sassoon Primary Infant" pitchFamily="2" charset="0"/>
              </a:rPr>
              <a:t>Things to remember:</a:t>
            </a:r>
            <a:endParaRPr lang="en-US" sz="4800" dirty="0" smtClean="0">
              <a:latin typeface="Sassoon Primary Infant" pitchFamily="2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628800"/>
            <a:ext cx="7696200" cy="4464496"/>
          </a:xfrm>
        </p:spPr>
        <p:txBody>
          <a:bodyPr/>
          <a:lstStyle/>
          <a:p>
            <a:pPr eaLnBrk="1" hangingPunct="1"/>
            <a:r>
              <a:rPr lang="en-IE" sz="3600" dirty="0" smtClean="0">
                <a:latin typeface="Sassoon Primary Infant" pitchFamily="2" charset="0"/>
              </a:rPr>
              <a:t>School rules</a:t>
            </a:r>
          </a:p>
          <a:p>
            <a:pPr eaLnBrk="1" hangingPunct="1"/>
            <a:r>
              <a:rPr lang="en-IE" sz="3600" dirty="0" smtClean="0">
                <a:latin typeface="Sassoon Primary Infant" pitchFamily="2" charset="0"/>
              </a:rPr>
              <a:t>Healthy Eating Policy</a:t>
            </a:r>
          </a:p>
          <a:p>
            <a:pPr eaLnBrk="1" hangingPunct="1"/>
            <a:r>
              <a:rPr lang="en-IE" sz="3600" dirty="0" smtClean="0">
                <a:latin typeface="Sassoon Primary Infant" pitchFamily="2" charset="0"/>
              </a:rPr>
              <a:t>Uniform, punctuality, attendance.</a:t>
            </a:r>
          </a:p>
          <a:p>
            <a:pPr eaLnBrk="1" hangingPunct="1"/>
            <a:r>
              <a:rPr lang="en-IE" sz="3600" dirty="0" smtClean="0">
                <a:latin typeface="Sassoon Primary Infant" pitchFamily="2" charset="0"/>
              </a:rPr>
              <a:t>Behaviour</a:t>
            </a:r>
          </a:p>
          <a:p>
            <a:pPr lvl="2" eaLnBrk="1" hangingPunct="1"/>
            <a:r>
              <a:rPr lang="en-IE" dirty="0" smtClean="0">
                <a:latin typeface="Sassoon Primary Infant" pitchFamily="2" charset="0"/>
              </a:rPr>
              <a:t>Reward system</a:t>
            </a:r>
          </a:p>
          <a:p>
            <a:pPr eaLnBrk="1" hangingPunct="1"/>
            <a:endParaRPr lang="en-US" sz="3600" dirty="0" smtClean="0">
              <a:latin typeface="Sassoon Primary Infant" pitchFamily="2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919146"/>
          </a:xfrm>
        </p:spPr>
        <p:txBody>
          <a:bodyPr/>
          <a:lstStyle/>
          <a:p>
            <a:pPr eaLnBrk="1" hangingPunct="1"/>
            <a:r>
              <a:rPr lang="en-IE" sz="4800" dirty="0" smtClean="0">
                <a:latin typeface="Sassoon Primary Infant" pitchFamily="2" charset="0"/>
              </a:rPr>
              <a:t>Homework</a:t>
            </a:r>
            <a:endParaRPr lang="en-US" sz="4800" dirty="0" smtClean="0">
              <a:latin typeface="Sassoon Primary Infant" pitchFamily="2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124744"/>
            <a:ext cx="7696200" cy="5040560"/>
          </a:xfrm>
        </p:spPr>
        <p:txBody>
          <a:bodyPr/>
          <a:lstStyle/>
          <a:p>
            <a:pPr eaLnBrk="1" hangingPunct="1"/>
            <a:r>
              <a:rPr lang="en-IE" sz="3600" dirty="0" smtClean="0">
                <a:latin typeface="Sassoon Primary Infant" pitchFamily="2" charset="0"/>
              </a:rPr>
              <a:t>One hour per night</a:t>
            </a:r>
          </a:p>
          <a:p>
            <a:pPr eaLnBrk="1" hangingPunct="1"/>
            <a:r>
              <a:rPr lang="en-IE" sz="3600" dirty="0" smtClean="0">
                <a:latin typeface="Sassoon Primary Infant" pitchFamily="2" charset="0"/>
              </a:rPr>
              <a:t>Good routine, good environment</a:t>
            </a:r>
          </a:p>
          <a:p>
            <a:pPr lvl="1" eaLnBrk="1" hangingPunct="1"/>
            <a:r>
              <a:rPr lang="en-IE" dirty="0" smtClean="0">
                <a:latin typeface="Sassoon Primary Infant" pitchFamily="2" charset="0"/>
              </a:rPr>
              <a:t>Mental maths/Tables</a:t>
            </a:r>
          </a:p>
          <a:p>
            <a:pPr lvl="1" eaLnBrk="1" hangingPunct="1"/>
            <a:r>
              <a:rPr lang="en-IE" dirty="0" smtClean="0">
                <a:latin typeface="Sassoon Primary Infant" pitchFamily="2" charset="0"/>
              </a:rPr>
              <a:t>Spellbound/Sentences</a:t>
            </a:r>
          </a:p>
          <a:p>
            <a:pPr lvl="2" eaLnBrk="1" hangingPunct="1"/>
            <a:r>
              <a:rPr lang="en-IE" dirty="0" smtClean="0">
                <a:latin typeface="Sassoon Primary Infant" pitchFamily="2" charset="0"/>
              </a:rPr>
              <a:t>Look, say, cover, write, check.</a:t>
            </a:r>
          </a:p>
          <a:p>
            <a:pPr lvl="2" eaLnBrk="1" hangingPunct="1"/>
            <a:r>
              <a:rPr lang="en-IE" dirty="0" smtClean="0">
                <a:latin typeface="Sassoon Primary Infant" pitchFamily="2" charset="0"/>
              </a:rPr>
              <a:t>Sentences – to check for understanding of meaning</a:t>
            </a:r>
          </a:p>
          <a:p>
            <a:pPr lvl="1" eaLnBrk="1" hangingPunct="1"/>
            <a:r>
              <a:rPr lang="en-IE" dirty="0" smtClean="0">
                <a:latin typeface="Sassoon Primary Infant" pitchFamily="2" charset="0"/>
              </a:rPr>
              <a:t>Gaeilge – spellings and exercise</a:t>
            </a:r>
          </a:p>
          <a:p>
            <a:pPr lvl="1" eaLnBrk="1" hangingPunct="1"/>
            <a:r>
              <a:rPr lang="en-IE" dirty="0" smtClean="0">
                <a:latin typeface="Sassoon Primary Infant" pitchFamily="2" charset="0"/>
              </a:rPr>
              <a:t>Reading</a:t>
            </a:r>
          </a:p>
          <a:p>
            <a:pPr lvl="1" eaLnBrk="1" hangingPunct="1"/>
            <a:r>
              <a:rPr lang="en-IE" dirty="0" smtClean="0">
                <a:latin typeface="Sassoon Primary Infant" pitchFamily="2" charset="0"/>
              </a:rPr>
              <a:t>Some other subjects too.</a:t>
            </a:r>
          </a:p>
          <a:p>
            <a:pPr algn="ctr" eaLnBrk="1" hangingPunct="1">
              <a:buNone/>
            </a:pPr>
            <a:endParaRPr lang="en-IE" dirty="0" smtClean="0">
              <a:latin typeface="Sassoon Primary Infant" pitchFamily="2" charset="0"/>
            </a:endParaRPr>
          </a:p>
          <a:p>
            <a:pPr eaLnBrk="1" hangingPunct="1"/>
            <a:endParaRPr lang="en-IE" sz="3600" dirty="0" smtClean="0">
              <a:latin typeface="Sassoon Primary Infant" pitchFamily="2" charset="0"/>
            </a:endParaRPr>
          </a:p>
          <a:p>
            <a:pPr eaLnBrk="1" hangingPunct="1"/>
            <a:endParaRPr lang="en-US" sz="3600" dirty="0" smtClean="0">
              <a:latin typeface="Sassoon Primary Infant" pitchFamily="2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714356"/>
            <a:ext cx="7696200" cy="5090908"/>
          </a:xfrm>
        </p:spPr>
        <p:txBody>
          <a:bodyPr/>
          <a:lstStyle/>
          <a:p>
            <a:pPr eaLnBrk="1" hangingPunct="1"/>
            <a:r>
              <a:rPr lang="en-IE" sz="3600" dirty="0" smtClean="0">
                <a:latin typeface="Sassoon Primary Infant" pitchFamily="2" charset="0"/>
              </a:rPr>
              <a:t>Purpose of homework</a:t>
            </a:r>
          </a:p>
          <a:p>
            <a:pPr lvl="2" eaLnBrk="1" hangingPunct="1"/>
            <a:r>
              <a:rPr lang="en-IE" dirty="0" smtClean="0">
                <a:latin typeface="Sassoon Primary Infant" pitchFamily="2" charset="0"/>
              </a:rPr>
              <a:t>Initiative, practice, time management, preparation, responsibility, time for learning, completion, home-school link.</a:t>
            </a:r>
            <a:endParaRPr lang="en-IE" sz="3600" dirty="0" smtClean="0">
              <a:latin typeface="Sassoon Primary Infant" pitchFamily="2" charset="0"/>
            </a:endParaRPr>
          </a:p>
          <a:p>
            <a:pPr eaLnBrk="1" hangingPunct="1"/>
            <a:r>
              <a:rPr lang="en-IE" sz="3600" dirty="0" smtClean="0">
                <a:latin typeface="Sassoon Primary Infant" pitchFamily="2" charset="0"/>
              </a:rPr>
              <a:t>Students must take responsibility for their work…</a:t>
            </a:r>
          </a:p>
          <a:p>
            <a:pPr lvl="1" eaLnBrk="1" hangingPunct="1"/>
            <a:r>
              <a:rPr lang="en-IE" dirty="0" smtClean="0">
                <a:latin typeface="Sassoon Primary Infant" pitchFamily="2" charset="0"/>
              </a:rPr>
              <a:t>“I forgot…”</a:t>
            </a:r>
          </a:p>
          <a:p>
            <a:pPr lvl="1" eaLnBrk="1" hangingPunct="1"/>
            <a:r>
              <a:rPr lang="en-IE" dirty="0" smtClean="0">
                <a:latin typeface="Sassoon Primary Infant" pitchFamily="2" charset="0"/>
              </a:rPr>
              <a:t>“I didn’t take my homework down properly!”</a:t>
            </a:r>
          </a:p>
          <a:p>
            <a:pPr eaLnBrk="1" hangingPunct="1"/>
            <a:r>
              <a:rPr lang="en-IE" dirty="0" smtClean="0">
                <a:latin typeface="Sassoon Primary Infant" pitchFamily="2" charset="0"/>
              </a:rPr>
              <a:t>Don’t get stressed, stay positive – talk to               		me!</a:t>
            </a:r>
          </a:p>
          <a:p>
            <a:pPr lvl="1" eaLnBrk="1" hangingPunct="1">
              <a:buNone/>
            </a:pPr>
            <a:endParaRPr lang="en-IE" dirty="0" smtClean="0">
              <a:latin typeface="Sassoon Primary Infant" pitchFamily="2" charset="0"/>
            </a:endParaRPr>
          </a:p>
          <a:p>
            <a:endParaRPr lang="en-IE" sz="3600" dirty="0" smtClean="0">
              <a:latin typeface="Sassoon Primary Infant" pitchFamily="2" charset="0"/>
            </a:endParaRPr>
          </a:p>
          <a:p>
            <a:endParaRPr lang="en-IE" sz="3600" dirty="0">
              <a:latin typeface="Sassoon Primary Infant" pitchFamily="2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5157192"/>
            <a:ext cx="1984304" cy="146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noopy-illustrates-reading-strategi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27584" y="508276"/>
            <a:ext cx="7128792" cy="55644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6870700" cy="857256"/>
          </a:xfrm>
        </p:spPr>
        <p:txBody>
          <a:bodyPr/>
          <a:lstStyle/>
          <a:p>
            <a:r>
              <a:rPr lang="en-IE" sz="4800" dirty="0" smtClean="0">
                <a:latin typeface="Sassoon Primary Infant" pitchFamily="2" charset="0"/>
              </a:rPr>
              <a:t>Sensitive/Personal issues</a:t>
            </a:r>
            <a:endParaRPr lang="en-IE" sz="4800" dirty="0">
              <a:latin typeface="Sassoon Primary Infan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928802"/>
            <a:ext cx="7696200" cy="3814778"/>
          </a:xfrm>
        </p:spPr>
        <p:txBody>
          <a:bodyPr/>
          <a:lstStyle/>
          <a:p>
            <a:r>
              <a:rPr lang="en-IE" sz="3600" dirty="0" smtClean="0">
                <a:solidFill>
                  <a:srgbClr val="000000"/>
                </a:solidFill>
                <a:latin typeface="Sassoon Primary Infant" pitchFamily="2" charset="0"/>
              </a:rPr>
              <a:t>Family circumstances</a:t>
            </a:r>
          </a:p>
          <a:p>
            <a:r>
              <a:rPr lang="en-IE" sz="3600" dirty="0" smtClean="0">
                <a:solidFill>
                  <a:srgbClr val="000000"/>
                </a:solidFill>
                <a:latin typeface="Sassoon Primary Infant" pitchFamily="2" charset="0"/>
              </a:rPr>
              <a:t>Health/hygiene concerns</a:t>
            </a:r>
          </a:p>
          <a:p>
            <a:r>
              <a:rPr lang="en-IE" sz="3600" dirty="0" smtClean="0">
                <a:solidFill>
                  <a:srgbClr val="000000"/>
                </a:solidFill>
                <a:latin typeface="Sassoon Primary Infant" pitchFamily="2" charset="0"/>
              </a:rPr>
              <a:t>Importance of personal hygiene</a:t>
            </a:r>
          </a:p>
          <a:p>
            <a:endParaRPr lang="en-IE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36712"/>
            <a:ext cx="7696200" cy="4649688"/>
          </a:xfrm>
        </p:spPr>
        <p:txBody>
          <a:bodyPr/>
          <a:lstStyle/>
          <a:p>
            <a:r>
              <a:rPr lang="en-IE" sz="2800" dirty="0" smtClean="0"/>
              <a:t>Confirmation – 6</a:t>
            </a:r>
            <a:r>
              <a:rPr lang="en-IE" sz="2800" baseline="30000" dirty="0" smtClean="0"/>
              <a:t>th</a:t>
            </a:r>
            <a:r>
              <a:rPr lang="en-IE" sz="2800" dirty="0" smtClean="0"/>
              <a:t> March 2015</a:t>
            </a:r>
          </a:p>
          <a:p>
            <a:pPr lvl="1"/>
            <a:r>
              <a:rPr lang="en-IE" dirty="0" smtClean="0"/>
              <a:t>Mass; reading at mass</a:t>
            </a:r>
          </a:p>
          <a:p>
            <a:pPr lvl="1"/>
            <a:endParaRPr lang="en-IE" dirty="0" smtClean="0"/>
          </a:p>
          <a:p>
            <a:pPr marL="363538" lvl="1">
              <a:buFont typeface="Arial" pitchFamily="34" charset="0"/>
              <a:buChar char="•"/>
            </a:pPr>
            <a:r>
              <a:rPr lang="en-IE" dirty="0" smtClean="0"/>
              <a:t>Accord – sex education talk continued</a:t>
            </a:r>
          </a:p>
          <a:p>
            <a:pPr marL="363538" lvl="1">
              <a:buFont typeface="Arial" pitchFamily="34" charset="0"/>
              <a:buChar char="•"/>
            </a:pPr>
            <a:endParaRPr lang="en-IE" dirty="0" smtClean="0"/>
          </a:p>
          <a:p>
            <a:pPr marL="363538" lvl="1">
              <a:buFont typeface="Arial" pitchFamily="34" charset="0"/>
              <a:buChar char="•"/>
            </a:pPr>
            <a:endParaRPr lang="en-IE" dirty="0" smtClean="0"/>
          </a:p>
          <a:p>
            <a:pPr marL="363538" lvl="1">
              <a:buFont typeface="Arial" pitchFamily="34" charset="0"/>
              <a:buChar char="•"/>
            </a:pPr>
            <a:endParaRPr lang="en-IE" dirty="0" smtClean="0"/>
          </a:p>
          <a:p>
            <a:pPr marL="363538" lvl="1">
              <a:buFont typeface="Arial" pitchFamily="34" charset="0"/>
              <a:buChar char="•"/>
            </a:pPr>
            <a:endParaRPr lang="en-IE" dirty="0" smtClean="0"/>
          </a:p>
          <a:p>
            <a:pPr marL="363538" lvl="1">
              <a:buFont typeface="Arial" pitchFamily="34" charset="0"/>
              <a:buChar char="•"/>
            </a:pPr>
            <a:endParaRPr lang="en-IE" dirty="0" smtClean="0"/>
          </a:p>
          <a:p>
            <a:pPr marL="361950" lvl="1" indent="-266700">
              <a:buFont typeface="Arial" pitchFamily="34" charset="0"/>
              <a:buChar char="•"/>
              <a:tabLst>
                <a:tab pos="536575" algn="l"/>
              </a:tabLst>
            </a:pPr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044352"/>
          </a:xfrm>
        </p:spPr>
        <p:txBody>
          <a:bodyPr/>
          <a:lstStyle/>
          <a:p>
            <a:r>
              <a:rPr lang="en-IE" sz="3600" dirty="0" smtClean="0"/>
              <a:t>Preparing for secondary school</a:t>
            </a:r>
            <a:endParaRPr lang="en-I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400" dirty="0" smtClean="0">
                <a:hlinkClick r:id="rId3"/>
              </a:rPr>
              <a:t>School Days – Transition from Primary to Secondary School</a:t>
            </a:r>
            <a:endParaRPr lang="en-IE" sz="2400" dirty="0" smtClean="0">
              <a:hlinkClick r:id="rId4"/>
            </a:endParaRPr>
          </a:p>
          <a:p>
            <a:r>
              <a:rPr lang="en-IE" sz="2400" dirty="0" smtClean="0">
                <a:hlinkClick r:id="rId4"/>
              </a:rPr>
              <a:t>National Parents Council</a:t>
            </a:r>
            <a:endParaRPr lang="en-IE" sz="2400" dirty="0" smtClean="0"/>
          </a:p>
          <a:p>
            <a:r>
              <a:rPr lang="en-IE" sz="2400" dirty="0" smtClean="0">
                <a:hlinkClick r:id="rId5"/>
              </a:rPr>
              <a:t>The Institute of Guidance </a:t>
            </a:r>
            <a:r>
              <a:rPr lang="en-IE" sz="2400" dirty="0" err="1" smtClean="0">
                <a:hlinkClick r:id="rId5"/>
              </a:rPr>
              <a:t>Councellors</a:t>
            </a:r>
            <a:endParaRPr lang="en-IE" sz="2400" dirty="0" smtClean="0"/>
          </a:p>
          <a:p>
            <a:endParaRPr lang="en-I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3600" dirty="0" smtClean="0">
                <a:solidFill>
                  <a:srgbClr val="000000"/>
                </a:solidFill>
                <a:latin typeface="Sassoon Primary Infant" pitchFamily="2" charset="0"/>
              </a:rPr>
              <a:t>Please feel free to come and talk to me if you have any concerns or issues you’d like to discuss... </a:t>
            </a:r>
          </a:p>
          <a:p>
            <a:pPr>
              <a:buNone/>
            </a:pPr>
            <a:endParaRPr lang="en-IE" sz="3600" dirty="0" smtClean="0">
              <a:latin typeface="Sassoon Primary Infant" pitchFamily="2" charset="0"/>
            </a:endParaRPr>
          </a:p>
          <a:p>
            <a:r>
              <a:rPr lang="en-IE" sz="3600" dirty="0" smtClean="0">
                <a:latin typeface="Sassoon Primary Infant" pitchFamily="2" charset="0"/>
              </a:rPr>
              <a:t>Any questions...?</a:t>
            </a:r>
            <a:endParaRPr lang="en-US" sz="3600" dirty="0" smtClean="0">
              <a:latin typeface="Sassoon Primary Infant" pitchFamily="2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1298</TotalTime>
  <Words>214</Words>
  <Application>Microsoft Office PowerPoint</Application>
  <PresentationFormat>On-screen Show (4:3)</PresentationFormat>
  <Paragraphs>63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Crayons</vt:lpstr>
      <vt:lpstr>Welcome!</vt:lpstr>
      <vt:lpstr>Things to remember:</vt:lpstr>
      <vt:lpstr>Homework</vt:lpstr>
      <vt:lpstr>Slide 4</vt:lpstr>
      <vt:lpstr>Slide 5</vt:lpstr>
      <vt:lpstr>Sensitive/Personal issues</vt:lpstr>
      <vt:lpstr>Slide 7</vt:lpstr>
      <vt:lpstr>Preparing for secondary school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Welcome!</dc:title>
  <dc:creator>Denise Lynn</dc:creator>
  <cp:lastModifiedBy>school</cp:lastModifiedBy>
  <cp:revision>54</cp:revision>
  <cp:lastPrinted>1601-01-01T00:00:00Z</cp:lastPrinted>
  <dcterms:created xsi:type="dcterms:W3CDTF">2009-09-14T21:59:23Z</dcterms:created>
  <dcterms:modified xsi:type="dcterms:W3CDTF">2014-09-18T08:34:18Z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